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82" r:id="rId9"/>
    <p:sldId id="283" r:id="rId10"/>
    <p:sldId id="262" r:id="rId11"/>
    <p:sldId id="263" r:id="rId12"/>
    <p:sldId id="264" r:id="rId13"/>
    <p:sldId id="276" r:id="rId14"/>
    <p:sldId id="265" r:id="rId15"/>
    <p:sldId id="279" r:id="rId16"/>
    <p:sldId id="271" r:id="rId17"/>
    <p:sldId id="266" r:id="rId18"/>
    <p:sldId id="267" r:id="rId19"/>
    <p:sldId id="272" r:id="rId20"/>
    <p:sldId id="280" r:id="rId21"/>
    <p:sldId id="269" r:id="rId22"/>
    <p:sldId id="270" r:id="rId23"/>
    <p:sldId id="278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2" autoAdjust="0"/>
  </p:normalViewPr>
  <p:slideViewPr>
    <p:cSldViewPr>
      <p:cViewPr>
        <p:scale>
          <a:sx n="118" d="100"/>
          <a:sy n="118" d="100"/>
        </p:scale>
        <p:origin x="-142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BACB4FD-E7E3-4BF2-97EC-D847E04D4F01}" type="datetimeFigureOut">
              <a:rPr lang="cs-CZ" smtClean="0"/>
              <a:t>4.3.2022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A1940A5-1B86-487B-A71F-194BC24CF16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2016224"/>
          </a:xfrm>
        </p:spPr>
        <p:txBody>
          <a:bodyPr>
            <a:normAutofit/>
          </a:bodyPr>
          <a:lstStyle/>
          <a:p>
            <a:r>
              <a:rPr lang="cs-CZ" dirty="0" smtClean="0"/>
              <a:t>Hejného matematika </a:t>
            </a:r>
            <a:br>
              <a:rPr lang="cs-CZ" dirty="0" smtClean="0"/>
            </a:br>
            <a:r>
              <a:rPr lang="cs-CZ" sz="3600" dirty="0" smtClean="0"/>
              <a:t>aneb matematika je jen jedna!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6110064" cy="158417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424269" cy="18182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565" y="2900945"/>
            <a:ext cx="1920212" cy="14401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6519" y="2318654"/>
            <a:ext cx="2174211" cy="16306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544744"/>
            <a:ext cx="2640799" cy="1980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07" y="3212975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1087015"/>
          </a:xfrm>
        </p:spPr>
        <p:txBody>
          <a:bodyPr/>
          <a:lstStyle/>
          <a:p>
            <a:r>
              <a:rPr lang="cs-CZ" dirty="0" smtClean="0"/>
              <a:t>Rovinná geometrie. Nácvik obvodu, obsahu rovinných tvarů. Rozvoj představivosti.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PARKETY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284984"/>
            <a:ext cx="4368486" cy="32763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" y="1799176"/>
            <a:ext cx="4165320" cy="31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1735087"/>
          </a:xfrm>
        </p:spPr>
        <p:txBody>
          <a:bodyPr/>
          <a:lstStyle/>
          <a:p>
            <a:r>
              <a:rPr lang="cs-CZ" dirty="0" smtClean="0"/>
              <a:t>Rozvoj prostorového vnímání, představivosti. Žák vytváří záznam stavby.</a:t>
            </a:r>
          </a:p>
          <a:p>
            <a:r>
              <a:rPr lang="cs-CZ" dirty="0" smtClean="0"/>
              <a:t>Příprava na 3D geometrii</a:t>
            </a:r>
          </a:p>
          <a:p>
            <a:r>
              <a:rPr lang="cs-CZ" dirty="0"/>
              <a:t>O</a:t>
            </a:r>
            <a:r>
              <a:rPr lang="cs-CZ" dirty="0" smtClean="0"/>
              <a:t>bsah, objem…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984687"/>
            <a:ext cx="7543800" cy="914400"/>
          </a:xfrm>
        </p:spPr>
        <p:txBody>
          <a:bodyPr/>
          <a:lstStyle/>
          <a:p>
            <a:r>
              <a:rPr lang="cs-CZ" dirty="0" smtClean="0"/>
              <a:t>STAVBY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347618" y="1783903"/>
            <a:ext cx="3705348" cy="2520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3347865" cy="25108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004" y="4266093"/>
            <a:ext cx="2664293" cy="1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1231031"/>
          </a:xfrm>
        </p:spPr>
        <p:txBody>
          <a:bodyPr/>
          <a:lstStyle/>
          <a:p>
            <a:r>
              <a:rPr lang="cs-CZ" dirty="0" smtClean="0"/>
              <a:t>Pavučiny učí děti přemýšlet abstraktně. Procvičují základní aritmetické vztahy a závislosti.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PAVUČINY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6" y="3392996"/>
            <a:ext cx="3744416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1"/>
            <a:ext cx="3258108" cy="24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3429000"/>
            <a:ext cx="6096000" cy="1584176"/>
          </a:xfrm>
        </p:spPr>
        <p:txBody>
          <a:bodyPr>
            <a:normAutofit/>
          </a:bodyPr>
          <a:lstStyle/>
          <a:p>
            <a:r>
              <a:rPr lang="cs-CZ" dirty="0" smtClean="0"/>
              <a:t>Pyramidy procvičují početní operace, nabízí různá řešení, žáci se učí pracovat s podmínkami výpočtů. Hledají různá řešení.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152128"/>
          </a:xfrm>
        </p:spPr>
        <p:txBody>
          <a:bodyPr/>
          <a:lstStyle/>
          <a:p>
            <a:r>
              <a:rPr lang="cs-CZ" dirty="0" smtClean="0"/>
              <a:t>PYRAMIDY (SOUČTOVÉ TROJÚHELNÍKY)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203" y="604433"/>
            <a:ext cx="2153048" cy="16147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4834" y="1474594"/>
            <a:ext cx="2558748" cy="1584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300" y="553839"/>
            <a:ext cx="2287966" cy="17159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6292"/>
            <a:ext cx="3404807" cy="25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Procvičení číselných řad, jejich doplňování.</a:t>
            </a:r>
          </a:p>
          <a:p>
            <a:r>
              <a:rPr lang="cs-CZ" dirty="0" smtClean="0"/>
              <a:t>Výběr z nabídky.</a:t>
            </a:r>
          </a:p>
          <a:p>
            <a:r>
              <a:rPr lang="cs-CZ" dirty="0" smtClean="0"/>
              <a:t>Pokus- omyl.</a:t>
            </a:r>
          </a:p>
          <a:p>
            <a:r>
              <a:rPr lang="cs-CZ" dirty="0" smtClean="0"/>
              <a:t>Práce s chybou.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NEPOSEDOVÉ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8070" y="3044451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1951111"/>
          </a:xfrm>
        </p:spPr>
        <p:txBody>
          <a:bodyPr/>
          <a:lstStyle/>
          <a:p>
            <a:r>
              <a:rPr lang="cs-CZ" dirty="0" smtClean="0"/>
              <a:t>Příprava na geometrii v rovině, nácvik zlomků.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GEOBOARD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4380268" cy="32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2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0610">
            <a:off x="4486349" y="887326"/>
            <a:ext cx="3288283" cy="24662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Děti bez problémů zvládnou těžší a těžší úlohy, samy pracují s postupy, umí je odůvodnit, obhájit. 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519">
            <a:off x="993021" y="944513"/>
            <a:ext cx="3367698" cy="25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prostředí a pomůcky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1"/>
            <a:ext cx="2952328" cy="221424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463" y="665694"/>
            <a:ext cx="2088230" cy="15661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2132856"/>
            <a:ext cx="3264363" cy="24482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2" y="2330878"/>
            <a:ext cx="3000333" cy="22502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681"/>
            <a:ext cx="303582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VČELY – zajímavá pomůcka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11960" y="685801"/>
            <a:ext cx="401764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cs-CZ" dirty="0">
                <a:effectLst/>
              </a:rPr>
              <a:t>Děti samy programují včelu - jeden podle zadání, druhý jinou včelku podle jeho výpočtu. Pokud se obě včelky zastaví na stejném místě, pak jsou výpočty správné.  Vznikají tak jednoduché rovnice. Včela umí i ,, </a:t>
            </a:r>
            <a:r>
              <a:rPr lang="cs-CZ" dirty="0" smtClean="0">
                <a:effectLst/>
              </a:rPr>
              <a:t>mínus </a:t>
            </a:r>
            <a:r>
              <a:rPr lang="cs-CZ" dirty="0">
                <a:effectLst/>
              </a:rPr>
              <a:t>před závorkou" - děti otočí včelu do protisměru. Samy pak vidí, jak se včela chová, při couvání vlastně sčítá a obráceně. 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3720" y="4917188"/>
            <a:ext cx="1412696" cy="14773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84" y="1039779"/>
            <a:ext cx="3928793" cy="2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6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2780"/>
            <a:ext cx="3249894" cy="24374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2756" y="5085184"/>
            <a:ext cx="7543800" cy="914400"/>
          </a:xfrm>
        </p:spPr>
        <p:txBody>
          <a:bodyPr/>
          <a:lstStyle/>
          <a:p>
            <a:r>
              <a:rPr lang="cs-CZ" dirty="0" smtClean="0"/>
              <a:t>Spolupracujeme, pomáháme si…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7047">
            <a:off x="5596009" y="3428265"/>
            <a:ext cx="3367175" cy="25253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1376">
            <a:off x="2228604" y="2318938"/>
            <a:ext cx="2526551" cy="18949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122">
            <a:off x="3274425" y="365473"/>
            <a:ext cx="2321488" cy="17411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6256">
            <a:off x="73987" y="609076"/>
            <a:ext cx="2658011" cy="19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Hejného matematika </a:t>
            </a:r>
            <a:r>
              <a:rPr lang="cs-CZ" u="sng" dirty="0" smtClean="0"/>
              <a:t>je prostě matematika. </a:t>
            </a:r>
            <a:r>
              <a:rPr lang="cs-CZ" dirty="0" smtClean="0"/>
              <a:t>Neliší se obsahem učiva, to musí být podle RVP na všech školách stejné. Děti, které se Hejného metodou učí, umí vše, co mají umět.</a:t>
            </a:r>
          </a:p>
          <a:p>
            <a:r>
              <a:rPr lang="cs-CZ" dirty="0" smtClean="0"/>
              <a:t>Liší se pouze cesta – metody, kterými se žák učí.</a:t>
            </a:r>
          </a:p>
          <a:p>
            <a:r>
              <a:rPr lang="cs-CZ" dirty="0" smtClean="0"/>
              <a:t>Rády bychom vám dnes ukázali, v čem spočívá rozdíl oproti klasické výuce, co Hejného matika rozvíjí, jaké pomůcky používáme, jak v hodinách postupujeme, co děti umí a proč je matematika baví.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Matematika je jen jedna…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72" y="2750186"/>
            <a:ext cx="2520280" cy="18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0" y="3861048"/>
            <a:ext cx="3820683" cy="28655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učebnic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76">
            <a:off x="368587" y="665637"/>
            <a:ext cx="4032448" cy="3024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311">
            <a:off x="4982683" y="526450"/>
            <a:ext cx="3720414" cy="27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836712"/>
            <a:ext cx="7402016" cy="3506688"/>
          </a:xfrm>
        </p:spPr>
        <p:txBody>
          <a:bodyPr/>
          <a:lstStyle/>
          <a:p>
            <a:pPr marL="18288" indent="0">
              <a:buNone/>
            </a:pPr>
            <a:r>
              <a:rPr lang="cs-CZ" dirty="0" smtClean="0"/>
              <a:t>„Na Hejného metodě se nám líbilo, že to bylo zábavné a děti to bavilo. Rozvíjela dětskou fantazii. Nenásilnou formou – krokováním se děti učily počítat i do mínusu. Učily se prostorové orientaci – díky kostkám z molitanu. Vojtu bavilo počítat se zvířátky dědy </a:t>
            </a:r>
            <a:r>
              <a:rPr lang="cs-CZ" dirty="0" err="1" smtClean="0"/>
              <a:t>Lesoně</a:t>
            </a:r>
            <a:r>
              <a:rPr lang="cs-CZ" dirty="0" smtClean="0"/>
              <a:t>, což já jsem vůbec nechápala…“</a:t>
            </a:r>
          </a:p>
          <a:p>
            <a:pPr marL="18288" indent="0">
              <a:buNone/>
            </a:pPr>
            <a:endParaRPr lang="cs-CZ" dirty="0"/>
          </a:p>
          <a:p>
            <a:pPr marL="18288" indent="0">
              <a:buNone/>
            </a:pPr>
            <a:r>
              <a:rPr lang="cs-CZ" dirty="0" smtClean="0"/>
              <a:t>„ Co říct? Děti počítají rády.“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Rodiče o naší matematice…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24384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0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439938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Baví mě pavučinky, protože jsou někdy těžší a někdy lehčí. Evča</a:t>
            </a:r>
          </a:p>
          <a:p>
            <a:r>
              <a:rPr lang="cs-CZ" dirty="0" smtClean="0"/>
              <a:t>Mě baví na matematice autobus, jak tam počítáme a je to trošku zamotávající. Terka</a:t>
            </a:r>
          </a:p>
          <a:p>
            <a:r>
              <a:rPr lang="cs-CZ" dirty="0" smtClean="0"/>
              <a:t>Pavučinky mě baví nejvíc, nejsou pro mě moc těžké. Honza</a:t>
            </a:r>
          </a:p>
          <a:p>
            <a:r>
              <a:rPr lang="cs-CZ" dirty="0" smtClean="0"/>
              <a:t>Na matematice mě  nejvíc baví šnek Hugo (logické slovní úlohy vytvořené pro 4. C) a pavučinky, protože je dobře chápu. </a:t>
            </a:r>
            <a:r>
              <a:rPr lang="cs-CZ" dirty="0" err="1" smtClean="0"/>
              <a:t>Deny</a:t>
            </a:r>
            <a:endParaRPr lang="cs-CZ" dirty="0" smtClean="0"/>
          </a:p>
          <a:p>
            <a:r>
              <a:rPr lang="cs-CZ" dirty="0" smtClean="0"/>
              <a:t>Baví mě geometrie, násobení, dělení a sčítání…Emma</a:t>
            </a:r>
          </a:p>
          <a:p>
            <a:r>
              <a:rPr lang="cs-CZ" dirty="0" smtClean="0"/>
              <a:t>Pavučinky! Luky a </a:t>
            </a:r>
            <a:r>
              <a:rPr lang="cs-CZ" dirty="0" err="1" smtClean="0"/>
              <a:t>Filda</a:t>
            </a:r>
            <a:r>
              <a:rPr lang="cs-CZ" dirty="0" smtClean="0"/>
              <a:t> J.</a:t>
            </a:r>
          </a:p>
          <a:p>
            <a:r>
              <a:rPr lang="cs-CZ" dirty="0" smtClean="0"/>
              <a:t>Baví mě matematické pavučinky, protože si procvičím sčítání velkých čísel a není to pro mě těžké. Luky.</a:t>
            </a:r>
          </a:p>
          <a:p>
            <a:r>
              <a:rPr lang="cs-CZ" dirty="0" smtClean="0"/>
              <a:t>Baví mě pavučinky, pyramidy a hadi. </a:t>
            </a:r>
            <a:r>
              <a:rPr lang="cs-CZ" dirty="0" err="1" smtClean="0"/>
              <a:t>Majda</a:t>
            </a:r>
            <a:endParaRPr lang="cs-CZ" dirty="0" smtClean="0"/>
          </a:p>
          <a:p>
            <a:r>
              <a:rPr lang="cs-CZ" dirty="0" smtClean="0"/>
              <a:t>Já mám ráda pyramidy, dobře se mi počítají. Hana</a:t>
            </a:r>
          </a:p>
          <a:p>
            <a:r>
              <a:rPr lang="cs-CZ" dirty="0" smtClean="0"/>
              <a:t>Já mám nejraději násobilkové </a:t>
            </a:r>
            <a:r>
              <a:rPr lang="cs-CZ" dirty="0" err="1" smtClean="0"/>
              <a:t>obdělníky</a:t>
            </a:r>
            <a:r>
              <a:rPr lang="cs-CZ" dirty="0" smtClean="0"/>
              <a:t>. </a:t>
            </a:r>
            <a:r>
              <a:rPr lang="cs-CZ" dirty="0" err="1" smtClean="0"/>
              <a:t>Áďa</a:t>
            </a:r>
            <a:endParaRPr lang="cs-CZ" dirty="0" smtClean="0"/>
          </a:p>
          <a:p>
            <a:r>
              <a:rPr lang="cs-CZ" dirty="0" smtClean="0"/>
              <a:t>Mě baví autobus a jde mi. Míša</a:t>
            </a:r>
          </a:p>
          <a:p>
            <a:r>
              <a:rPr lang="cs-CZ" dirty="0" smtClean="0"/>
              <a:t>Mě baví pyramidy, pochopil jsem dobře postup. </a:t>
            </a:r>
            <a:r>
              <a:rPr lang="cs-CZ" dirty="0" err="1" smtClean="0"/>
              <a:t>Samien</a:t>
            </a:r>
            <a:endParaRPr lang="cs-CZ" dirty="0" smtClean="0"/>
          </a:p>
          <a:p>
            <a:r>
              <a:rPr lang="cs-CZ" dirty="0" smtClean="0"/>
              <a:t>Mě baví v matematice autobus, protože je to dobrá hra a hrajeme ji od 1. třídy. Viky</a:t>
            </a:r>
          </a:p>
          <a:p>
            <a:r>
              <a:rPr lang="cs-CZ" dirty="0" smtClean="0"/>
              <a:t>Baví mě písemné sčítání, odčítání, násobení , dělení. Luky B., Tudor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r>
              <a:rPr lang="cs-CZ" sz="4000" dirty="0" smtClean="0"/>
              <a:t>Děti o Hejného matematice – Co nás v matematice nejvíc baví?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2617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432048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/>
              </a:rPr>
              <a:t>  Matematika prof. Hejného je pro mě mnohem zábavnější, líbí se mi, jak učí děti přemýšlet a spolupracovat. V hodinách matematiky děti neustále s něčím manipulují, hrají si, přemýšlí, zkouší, a vlastně si ani neuvědomují, že při těchto zábavných činnostech počítají jinak celou řadu příkladů, které by ve sloupečku byly nudné</a:t>
            </a:r>
            <a:r>
              <a:rPr lang="cs-CZ" dirty="0" smtClean="0">
                <a:effectLst/>
              </a:rPr>
              <a:t>. Lenka </a:t>
            </a:r>
            <a:r>
              <a:rPr lang="cs-CZ" dirty="0" err="1" smtClean="0">
                <a:effectLst/>
              </a:rPr>
              <a:t>Eyblová</a:t>
            </a:r>
            <a:endParaRPr lang="cs-CZ" dirty="0" smtClean="0">
              <a:effectLst/>
            </a:endParaRP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Nejvíce </a:t>
            </a:r>
            <a:r>
              <a:rPr lang="cs-CZ" dirty="0">
                <a:effectLst/>
              </a:rPr>
              <a:t>se mi líbí, jak přirozeně si děti poznatky osvojují. Hravou formou od první třídy k smysluplným diskuzím ve vyšších ročnících. Naučili se nejen sami přemýšlet, ale nebát se argumentovat. A to mě na tom stále hodně baví - být účastníkem a jen je poslouchat. Radovat se z jejich objevů a </a:t>
            </a:r>
            <a:r>
              <a:rPr lang="cs-CZ" dirty="0" smtClean="0">
                <a:effectLst/>
              </a:rPr>
              <a:t>poznání. </a:t>
            </a:r>
            <a:r>
              <a:rPr lang="cs-CZ" smtClean="0">
                <a:effectLst/>
              </a:rPr>
              <a:t>Nina Černá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Hejného matematika je veselá a přátelská matematika, která rozvíjí děti i učitele. Jana Rohová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učitelé…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16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Webinář</a:t>
            </a:r>
            <a:r>
              <a:rPr lang="cs-CZ" dirty="0" smtClean="0"/>
              <a:t> pro vás připravily:</a:t>
            </a:r>
          </a:p>
          <a:p>
            <a:r>
              <a:rPr lang="cs-CZ" dirty="0" smtClean="0"/>
              <a:t>Jana Rohová, Lenka </a:t>
            </a:r>
            <a:r>
              <a:rPr lang="cs-CZ" dirty="0" err="1" smtClean="0"/>
              <a:t>Eyblová</a:t>
            </a:r>
            <a:r>
              <a:rPr lang="cs-CZ" dirty="0" smtClean="0"/>
              <a:t> a děti  současných  i minulých tříd ZŠ FLČ Strakonice.</a:t>
            </a:r>
          </a:p>
          <a:p>
            <a:r>
              <a:rPr lang="cs-CZ" dirty="0" smtClean="0"/>
              <a:t>Všem našim dětem děkujeme za pomoc.</a:t>
            </a:r>
          </a:p>
          <a:p>
            <a:r>
              <a:rPr lang="cs-CZ" dirty="0" smtClean="0"/>
              <a:t>Vektory: www.pixabay.com</a:t>
            </a:r>
          </a:p>
          <a:p>
            <a:endParaRPr lang="cs-CZ" dirty="0"/>
          </a:p>
          <a:p>
            <a:r>
              <a:rPr lang="cs-CZ" dirty="0" smtClean="0"/>
              <a:t>Ráda vám odpovím na vaše další otázky:</a:t>
            </a:r>
          </a:p>
          <a:p>
            <a:r>
              <a:rPr lang="cs-CZ" dirty="0" smtClean="0"/>
              <a:t>jana.rohova@flc.strakonice.eu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3487760"/>
            <a:ext cx="1296144" cy="12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/>
          <a:lstStyle/>
          <a:p>
            <a:pPr marL="18288" indent="0">
              <a:buNone/>
            </a:pPr>
            <a:r>
              <a:rPr lang="cs-CZ" dirty="0" smtClean="0"/>
              <a:t> Hejného matematika se vyučuje  v takzvaných                      </a:t>
            </a:r>
            <a:r>
              <a:rPr lang="cs-CZ" dirty="0" smtClean="0">
                <a:solidFill>
                  <a:srgbClr val="FFFF00"/>
                </a:solidFill>
              </a:rPr>
              <a:t>PROSTŘEDÍCH.</a:t>
            </a:r>
          </a:p>
          <a:p>
            <a:pPr marL="18288" indent="0">
              <a:buNone/>
            </a:pPr>
            <a:r>
              <a:rPr lang="cs-CZ" dirty="0" smtClean="0"/>
              <a:t>Každé prostředí rozvíjí nějakou matematickou oblast.</a:t>
            </a:r>
          </a:p>
          <a:p>
            <a:pPr marL="18288" indent="0">
              <a:buNone/>
            </a:pPr>
            <a:r>
              <a:rPr lang="cs-CZ" dirty="0" smtClean="0"/>
              <a:t>V každém prostředí žák postupuje od základů k těžšímu učivu, učivo graduje.</a:t>
            </a:r>
          </a:p>
          <a:p>
            <a:pPr marL="18288" indent="0">
              <a:buNone/>
            </a:pPr>
            <a:r>
              <a:rPr lang="cs-CZ" dirty="0" smtClean="0"/>
              <a:t>Úlohy mají více řešení, různý stupeň obtížnosti.</a:t>
            </a:r>
          </a:p>
          <a:p>
            <a:pPr marL="18288" indent="0">
              <a:buNone/>
            </a:pPr>
            <a:r>
              <a:rPr lang="cs-CZ" dirty="0" smtClean="0"/>
              <a:t>Proto rozvíjí všechny žáky, včetně nadaných .</a:t>
            </a:r>
          </a:p>
          <a:p>
            <a:pPr marL="18288" indent="0">
              <a:buNone/>
            </a:pPr>
            <a:r>
              <a:rPr lang="cs-CZ" dirty="0" smtClean="0"/>
              <a:t>V následujících ukázkách se s některými z prostředí seznámíte.</a:t>
            </a:r>
            <a:endParaRPr lang="cs-CZ" dirty="0"/>
          </a:p>
          <a:p>
            <a:pPr marL="1828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Hejného matematiky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38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Krokovač</a:t>
            </a:r>
            <a:r>
              <a:rPr lang="cs-CZ" dirty="0" smtClean="0"/>
              <a:t> je vlastně číselná osa.</a:t>
            </a:r>
          </a:p>
          <a:p>
            <a:r>
              <a:rPr lang="cs-CZ" dirty="0" smtClean="0"/>
              <a:t>Používáme ho jako pás nalepený na zemi, v malém měřítku na lavici.</a:t>
            </a:r>
          </a:p>
          <a:p>
            <a:r>
              <a:rPr lang="cs-CZ" dirty="0" smtClean="0"/>
              <a:t>Krokování – pohyb dítěte při počítání , pomáhá  k rozvoji matematických představ a upevňování matematických operací.</a:t>
            </a:r>
          </a:p>
          <a:p>
            <a:r>
              <a:rPr lang="cs-CZ" dirty="0" smtClean="0"/>
              <a:t>Dítě velice brzy pochopí i záporná čísla.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2020" y="4264440"/>
            <a:ext cx="2632623" cy="19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848872" cy="453650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krokování </a:t>
            </a:r>
            <a:r>
              <a:rPr lang="cs-CZ" smtClean="0"/>
              <a:t>- šipky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5940"/>
            <a:ext cx="48768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2167135"/>
          </a:xfrm>
        </p:spPr>
        <p:txBody>
          <a:bodyPr>
            <a:normAutofit/>
          </a:bodyPr>
          <a:lstStyle/>
          <a:p>
            <a:r>
              <a:rPr lang="cs-CZ" dirty="0" smtClean="0"/>
              <a:t>Jízda autobusem procvičuje sčítání, odčítání, dopočítávání. </a:t>
            </a:r>
          </a:p>
          <a:p>
            <a:r>
              <a:rPr lang="cs-CZ" dirty="0" smtClean="0"/>
              <a:t>Řidič autobusu jezdí od zastávky k zastávce, cestující nastupují a vystupují.</a:t>
            </a:r>
          </a:p>
          <a:p>
            <a:r>
              <a:rPr lang="cs-CZ" dirty="0" smtClean="0"/>
              <a:t>Děti počítají, vytváří si záznam.</a:t>
            </a:r>
          </a:p>
          <a:p>
            <a:r>
              <a:rPr lang="cs-CZ" dirty="0" smtClean="0"/>
              <a:t>Ze záznamu se postupně naučí vytvořit tabulku.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r>
              <a:rPr lang="cs-CZ" dirty="0" smtClean="0"/>
              <a:t>AUTOBUS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893" y="3496271"/>
            <a:ext cx="2621058" cy="17793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5418"/>
            <a:ext cx="3312368" cy="2484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18" y="3356992"/>
            <a:ext cx="3011826" cy="22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32520"/>
          </a:xfrm>
        </p:spPr>
        <p:txBody>
          <a:bodyPr/>
          <a:lstStyle/>
          <a:p>
            <a:r>
              <a:rPr lang="cs-CZ" sz="4400" dirty="0" smtClean="0"/>
              <a:t>ZVÍŘÁTKA DĚDY LESONĚ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07904" y="256831"/>
            <a:ext cx="4521696" cy="2380081"/>
          </a:xfrm>
        </p:spPr>
        <p:txBody>
          <a:bodyPr/>
          <a:lstStyle/>
          <a:p>
            <a:r>
              <a:rPr lang="cs-CZ" dirty="0" smtClean="0"/>
              <a:t>Zvířátka dědy </a:t>
            </a:r>
            <a:r>
              <a:rPr lang="cs-CZ" dirty="0" err="1" smtClean="0"/>
              <a:t>Lesoně</a:t>
            </a:r>
            <a:r>
              <a:rPr lang="cs-CZ" dirty="0" smtClean="0"/>
              <a:t> připravují žáky na násobení a dělení, později na řešení rovnic.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66" y="2924943"/>
            <a:ext cx="2592289" cy="19442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523" y="363117"/>
            <a:ext cx="2736304" cy="205222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8" y="2479393"/>
            <a:ext cx="3690412" cy="27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85800"/>
            <a:ext cx="7344816" cy="55515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9636" y="964940"/>
            <a:ext cx="6377136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265432" cy="21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0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493</TotalTime>
  <Words>737</Words>
  <Application>Microsoft Office PowerPoint</Application>
  <PresentationFormat>Předvádění na obrazovce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Živly</vt:lpstr>
      <vt:lpstr>Hejného matematika  aneb matematika je jen jedna!</vt:lpstr>
      <vt:lpstr>Matematika je jen jedna…</vt:lpstr>
      <vt:lpstr>Prostředí Hejného matematiky</vt:lpstr>
      <vt:lpstr>KROKOVÁNÍ</vt:lpstr>
      <vt:lpstr>Zápis krokování - šipky</vt:lpstr>
      <vt:lpstr>AUTOBUS</vt:lpstr>
      <vt:lpstr>ZVÍŘÁTKA DĚDY LESONĚ</vt:lpstr>
      <vt:lpstr>Prezentace aplikace PowerPoint</vt:lpstr>
      <vt:lpstr>Prezentace aplikace PowerPoint</vt:lpstr>
      <vt:lpstr>PARKETY</vt:lpstr>
      <vt:lpstr>STAVBY</vt:lpstr>
      <vt:lpstr>PAVUČINY</vt:lpstr>
      <vt:lpstr>PYRAMIDY (SOUČTOVÉ TROJÚHELNÍKY)</vt:lpstr>
      <vt:lpstr>NEPOSEDOVÉ</vt:lpstr>
      <vt:lpstr>GEOBOARD</vt:lpstr>
      <vt:lpstr>Děti bez problémů zvládnou těžší a těžší úlohy, samy pracují s postupy, umí je odůvodnit, obhájit. </vt:lpstr>
      <vt:lpstr>Další prostředí a pomůcky</vt:lpstr>
      <vt:lpstr>VČELY – zajímavá pomůcka</vt:lpstr>
      <vt:lpstr>Spolupracujeme, pomáháme si…</vt:lpstr>
      <vt:lpstr>Z učebnic</vt:lpstr>
      <vt:lpstr>Rodiče o naší matematice…</vt:lpstr>
      <vt:lpstr>Děti o Hejného matematice – Co nás v matematice nejvíc baví?</vt:lpstr>
      <vt:lpstr>A učitelé…</vt:lpstr>
      <vt:lpstr>Děkujeme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Hejného logická matematika  aneb matematika je jen jedna</dc:title>
  <dc:creator>Jana Rohová</dc:creator>
  <cp:lastModifiedBy>Jitka Marešová</cp:lastModifiedBy>
  <cp:revision>50</cp:revision>
  <dcterms:created xsi:type="dcterms:W3CDTF">2021-02-18T15:07:58Z</dcterms:created>
  <dcterms:modified xsi:type="dcterms:W3CDTF">2022-03-04T06:26:11Z</dcterms:modified>
</cp:coreProperties>
</file>